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068" r:id="rId5"/>
    <p:sldMasterId id="2147484070" r:id="rId6"/>
    <p:sldMasterId id="2147483681" r:id="rId7"/>
    <p:sldMasterId id="2147483675" r:id="rId8"/>
    <p:sldMasterId id="2147483871" r:id="rId9"/>
    <p:sldMasterId id="2147483857" r:id="rId10"/>
  </p:sldMasterIdLst>
  <p:notesMasterIdLst>
    <p:notesMasterId r:id="rId41"/>
  </p:notesMasterIdLst>
  <p:handoutMasterIdLst>
    <p:handoutMasterId r:id="rId42"/>
  </p:handoutMasterIdLst>
  <p:sldIdLst>
    <p:sldId id="263" r:id="rId11"/>
    <p:sldId id="257" r:id="rId12"/>
    <p:sldId id="267" r:id="rId13"/>
    <p:sldId id="272" r:id="rId14"/>
    <p:sldId id="274" r:id="rId15"/>
    <p:sldId id="293" r:id="rId16"/>
    <p:sldId id="296" r:id="rId17"/>
    <p:sldId id="297" r:id="rId18"/>
    <p:sldId id="298" r:id="rId19"/>
    <p:sldId id="299" r:id="rId20"/>
    <p:sldId id="294" r:id="rId21"/>
    <p:sldId id="300" r:id="rId22"/>
    <p:sldId id="301" r:id="rId23"/>
    <p:sldId id="302" r:id="rId24"/>
    <p:sldId id="316" r:id="rId25"/>
    <p:sldId id="304" r:id="rId26"/>
    <p:sldId id="311" r:id="rId27"/>
    <p:sldId id="312" r:id="rId28"/>
    <p:sldId id="308" r:id="rId29"/>
    <p:sldId id="309" r:id="rId30"/>
    <p:sldId id="313" r:id="rId31"/>
    <p:sldId id="315" r:id="rId32"/>
    <p:sldId id="306" r:id="rId33"/>
    <p:sldId id="320" r:id="rId34"/>
    <p:sldId id="291" r:id="rId35"/>
    <p:sldId id="292" r:id="rId36"/>
    <p:sldId id="285" r:id="rId37"/>
    <p:sldId id="319" r:id="rId38"/>
    <p:sldId id="318" r:id="rId39"/>
    <p:sldId id="317" r:id="rId40"/>
  </p:sldIdLst>
  <p:sldSz cx="9144000" cy="5143500" type="screen16x9"/>
  <p:notesSz cx="6669088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6A17"/>
    <a:srgbClr val="343434"/>
    <a:srgbClr val="444444"/>
    <a:srgbClr val="3E3E3D"/>
    <a:srgbClr val="E86A16"/>
    <a:srgbClr val="E05413"/>
    <a:srgbClr val="EE7F00"/>
    <a:srgbClr val="DF64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9" d="100"/>
          <a:sy n="139" d="100"/>
        </p:scale>
        <p:origin x="198" y="114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4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handoutMaster" Target="handoutMasters/handoutMaster1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6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4F487E9-F161-43AF-BDE8-D306AEB894BA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90175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eg>
</file>

<file path=ppt/media/image12.png>
</file>

<file path=ppt/media/image2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400" y="744538"/>
            <a:ext cx="6618288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4875"/>
            <a:ext cx="48910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fld id="{3670450B-EB2D-4B35-A9E3-62DBCE8BD9A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45286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43608" y="3291830"/>
            <a:ext cx="7663264" cy="1368152"/>
          </a:xfrm>
          <a:prstGeom prst="rect">
            <a:avLst/>
          </a:prstGeom>
          <a:solidFill>
            <a:schemeClr val="bg1"/>
          </a:solidFill>
          <a:ln w="76200" cap="sq">
            <a:gradFill>
              <a:gsLst>
                <a:gs pos="50000">
                  <a:schemeClr val="bg1"/>
                </a:gs>
                <a:gs pos="0">
                  <a:srgbClr val="EE7F00"/>
                </a:gs>
                <a:gs pos="100000">
                  <a:srgbClr val="00CDCF"/>
                </a:gs>
              </a:gsLst>
              <a:lin ang="5400000" scaled="1"/>
            </a:gradFill>
            <a:miter lim="800000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853" y="3410130"/>
            <a:ext cx="2193429" cy="542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135336"/>
            <a:ext cx="1969217" cy="4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894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473311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560049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EEA3A-9313-4784-AA06-1CC2EC1F6A0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183D6-88F3-4ACA-AC27-D15AF8BE8A8A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06616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86759F-A9E5-4B78-A54E-DD1E2029F95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B98BE-7E3F-46DF-AC28-CB348E8C9E1B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3061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3507AF-F450-4978-BBAE-150F467936C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9F811E-73BE-4EB4-85FA-555033B5242C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097549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54C009-5773-4134-9710-E51B7DFAE92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452022-C347-491B-AA35-C40D98336E74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77589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15E5BC-CFC8-4AE2-99A6-C74C818728E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9786B-FBF0-4FFF-981E-AC2062A945B4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02637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0419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08543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1088465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853852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41853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23174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18704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536517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357014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84646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emf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3291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23850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15" name="Rectangle 14"/>
          <p:cNvSpPr/>
          <p:nvPr userDrawn="1"/>
        </p:nvSpPr>
        <p:spPr>
          <a:xfrm>
            <a:off x="8598866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39673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1" r:id="rId1"/>
    <p:sldLayoutId id="2147484072" r:id="rId2"/>
    <p:sldLayoutId id="2147484073" r:id="rId3"/>
    <p:sldLayoutId id="2147484074" r:id="rId4"/>
    <p:sldLayoutId id="2147484075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pic>
        <p:nvPicPr>
          <p:cNvPr id="2053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8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rgbClr val="E76A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56" r:id="rId2"/>
    <p:sldLayoutId id="2147484057" r:id="rId3"/>
    <p:sldLayoutId id="2147484058" r:id="rId4"/>
    <p:sldLayoutId id="2147484059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A6A51282-5DAC-49AE-A5FF-8889D34A26D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36DAC6BD-6F70-4F06-9DFA-1ECB279F1763}" type="datetime1">
              <a:rPr lang="nl-NL" altLang="nl-NL"/>
              <a:pPr>
                <a:defRPr/>
              </a:pPr>
              <a:t>10-3-2017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1259631" y="3365715"/>
            <a:ext cx="7447806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ctr" compatLnSpc="1">
            <a:prstTxWarp prst="textNoShape">
              <a:avLst/>
            </a:prstTxWarp>
          </a:bodyPr>
          <a:lstStyle/>
          <a:p>
            <a:r>
              <a:rPr lang="nl-NL" dirty="0">
                <a:solidFill>
                  <a:schemeClr val="tx1"/>
                </a:solidFill>
              </a:rPr>
              <a:t>Kennismaking met programmeren</a:t>
            </a:r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sz="quarter" idx="13"/>
          </p:nvPr>
        </p:nvSpPr>
        <p:spPr bwMode="auto">
          <a:xfrm>
            <a:off x="1202902" y="4083918"/>
            <a:ext cx="7561263" cy="190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Les 4</a:t>
            </a:r>
            <a:r>
              <a:rPr lang="nl-NL" altLang="nl-NL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: herhalingen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teken-lijn-van-0-naar-2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teken-lijn-van-0-naar-3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teken-lijn-van-0-naar-4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teken-lijn-van-0-naar-5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teken-lijn-van-0-naar-6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teken-lijn-van-0-naar-7</a:t>
            </a:r>
            <a:endParaRPr lang="nl-NL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" idx="0"/>
            <a:endCxn id="2" idx="4"/>
          </p:cNvCxnSpPr>
          <p:nvPr/>
        </p:nvCxnSpPr>
        <p:spPr>
          <a:xfrm>
            <a:off x="6628954" y="1274763"/>
            <a:ext cx="0" cy="29617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" idx="2"/>
            <a:endCxn id="2" idx="3"/>
          </p:cNvCxnSpPr>
          <p:nvPr/>
        </p:nvCxnSpPr>
        <p:spPr>
          <a:xfrm flipH="1">
            <a:off x="5581806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2" idx="2"/>
          </p:cNvCxnSpPr>
          <p:nvPr/>
        </p:nvCxnSpPr>
        <p:spPr>
          <a:xfrm flipH="1">
            <a:off x="5148064" y="1267623"/>
            <a:ext cx="1476800" cy="1488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7" name="Straight Connector 9216"/>
          <p:cNvCxnSpPr>
            <a:stCxn id="2" idx="0"/>
            <a:endCxn id="2" idx="1"/>
          </p:cNvCxnSpPr>
          <p:nvPr/>
        </p:nvCxnSpPr>
        <p:spPr>
          <a:xfrm flipH="1">
            <a:off x="5581806" y="1274763"/>
            <a:ext cx="1047148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58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teken-lijn-van-0-naar-2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teken-lijn-van-0-naar-3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teken-lijn-van-0-naar-4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teken-lijn-van-0-naar-5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teken-lijn-van-0-naar-6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teken-lijn-van-0-naar-7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teken-lijn-van-4-naar-1</a:t>
            </a:r>
            <a:endParaRPr lang="nl-NL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" idx="0"/>
            <a:endCxn id="2" idx="4"/>
          </p:cNvCxnSpPr>
          <p:nvPr/>
        </p:nvCxnSpPr>
        <p:spPr>
          <a:xfrm>
            <a:off x="6628954" y="1274763"/>
            <a:ext cx="0" cy="29617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" idx="2"/>
            <a:endCxn id="2" idx="3"/>
          </p:cNvCxnSpPr>
          <p:nvPr/>
        </p:nvCxnSpPr>
        <p:spPr>
          <a:xfrm flipH="1">
            <a:off x="5581806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2" idx="2"/>
          </p:cNvCxnSpPr>
          <p:nvPr/>
        </p:nvCxnSpPr>
        <p:spPr>
          <a:xfrm flipH="1">
            <a:off x="5148064" y="1267623"/>
            <a:ext cx="1476800" cy="1488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7" name="Straight Connector 9216"/>
          <p:cNvCxnSpPr>
            <a:stCxn id="2" idx="0"/>
            <a:endCxn id="2" idx="1"/>
          </p:cNvCxnSpPr>
          <p:nvPr/>
        </p:nvCxnSpPr>
        <p:spPr>
          <a:xfrm flipH="1">
            <a:off x="5581806" y="1274763"/>
            <a:ext cx="1047148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9" idx="0"/>
            <a:endCxn id="2" idx="7"/>
          </p:cNvCxnSpPr>
          <p:nvPr/>
        </p:nvCxnSpPr>
        <p:spPr>
          <a:xfrm flipV="1">
            <a:off x="6628953" y="1708505"/>
            <a:ext cx="1047148" cy="2521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1263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teken-lijn-van-0-naar-2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teken-lijn-van-0-naar-3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teken-lijn-van-0-naar-4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teken-lijn-van-0-naar-5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teken-lijn-van-0-naar-6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teken-lijn-van-0-naar-7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teken-lijn-van-4-naar-1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teken-lijn-van-4-naar-2</a:t>
            </a:r>
            <a:endParaRPr lang="nl-NL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" idx="0"/>
            <a:endCxn id="2" idx="4"/>
          </p:cNvCxnSpPr>
          <p:nvPr/>
        </p:nvCxnSpPr>
        <p:spPr>
          <a:xfrm>
            <a:off x="6628954" y="1274763"/>
            <a:ext cx="0" cy="29617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" idx="2"/>
            <a:endCxn id="2" idx="3"/>
          </p:cNvCxnSpPr>
          <p:nvPr/>
        </p:nvCxnSpPr>
        <p:spPr>
          <a:xfrm flipH="1">
            <a:off x="5581806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2" idx="2"/>
          </p:cNvCxnSpPr>
          <p:nvPr/>
        </p:nvCxnSpPr>
        <p:spPr>
          <a:xfrm flipH="1">
            <a:off x="5148064" y="1267623"/>
            <a:ext cx="1476800" cy="1488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7" name="Straight Connector 9216"/>
          <p:cNvCxnSpPr>
            <a:stCxn id="2" idx="0"/>
            <a:endCxn id="2" idx="1"/>
          </p:cNvCxnSpPr>
          <p:nvPr/>
        </p:nvCxnSpPr>
        <p:spPr>
          <a:xfrm flipH="1">
            <a:off x="5581806" y="1274763"/>
            <a:ext cx="1047148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9" idx="0"/>
            <a:endCxn id="2" idx="7"/>
          </p:cNvCxnSpPr>
          <p:nvPr/>
        </p:nvCxnSpPr>
        <p:spPr>
          <a:xfrm flipV="1">
            <a:off x="6628953" y="1708505"/>
            <a:ext cx="1047148" cy="2521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9" idx="0"/>
            <a:endCxn id="2" idx="6"/>
          </p:cNvCxnSpPr>
          <p:nvPr/>
        </p:nvCxnSpPr>
        <p:spPr>
          <a:xfrm flipV="1">
            <a:off x="6628953" y="2755653"/>
            <a:ext cx="1480890" cy="147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022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teken-lijn-van-0-naar-2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teken-lijn-van-0-naar-3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teken-lijn-van-0-naar-4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teken-lijn-van-0-naar-5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teken-lijn-van-0-naar-6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teken-lijn-van-0-naar-7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teken-lijn-van-4-naar-2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teken-lijn-van-4-naar-3</a:t>
            </a:r>
            <a:endParaRPr lang="nl-NL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" idx="0"/>
            <a:endCxn id="2" idx="4"/>
          </p:cNvCxnSpPr>
          <p:nvPr/>
        </p:nvCxnSpPr>
        <p:spPr>
          <a:xfrm>
            <a:off x="6628954" y="1274763"/>
            <a:ext cx="0" cy="29617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" idx="2"/>
            <a:endCxn id="2" idx="3"/>
          </p:cNvCxnSpPr>
          <p:nvPr/>
        </p:nvCxnSpPr>
        <p:spPr>
          <a:xfrm flipH="1">
            <a:off x="5581806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2" idx="2"/>
          </p:cNvCxnSpPr>
          <p:nvPr/>
        </p:nvCxnSpPr>
        <p:spPr>
          <a:xfrm flipH="1">
            <a:off x="5148064" y="1267623"/>
            <a:ext cx="1476800" cy="1488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7" name="Straight Connector 9216"/>
          <p:cNvCxnSpPr>
            <a:stCxn id="2" idx="0"/>
            <a:endCxn id="2" idx="1"/>
          </p:cNvCxnSpPr>
          <p:nvPr/>
        </p:nvCxnSpPr>
        <p:spPr>
          <a:xfrm flipH="1">
            <a:off x="5581806" y="1274763"/>
            <a:ext cx="1047148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9" idx="0"/>
            <a:endCxn id="2" idx="7"/>
          </p:cNvCxnSpPr>
          <p:nvPr/>
        </p:nvCxnSpPr>
        <p:spPr>
          <a:xfrm flipV="1">
            <a:off x="6628953" y="1708505"/>
            <a:ext cx="1047148" cy="2521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9" idx="0"/>
            <a:endCxn id="2" idx="6"/>
          </p:cNvCxnSpPr>
          <p:nvPr/>
        </p:nvCxnSpPr>
        <p:spPr>
          <a:xfrm flipV="1">
            <a:off x="6628953" y="2755653"/>
            <a:ext cx="1480890" cy="147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" idx="4"/>
            <a:endCxn id="2" idx="5"/>
          </p:cNvCxnSpPr>
          <p:nvPr/>
        </p:nvCxnSpPr>
        <p:spPr>
          <a:xfrm flipV="1">
            <a:off x="6628954" y="3802800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653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teken-lijn-van-0-naar-2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teken-lijn-van-0-naar-3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teken-lijn-van-0-naar-4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teken-lijn-van-0-naar-5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teken-lijn-van-0-naar-6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teken-lijn-van-0-naar-7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teken-lijn-van-4-naar-2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teken-lijn-van-4-naar-3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teken-lijn-van-4-naar-4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" idx="0"/>
            <a:endCxn id="2" idx="4"/>
          </p:cNvCxnSpPr>
          <p:nvPr/>
        </p:nvCxnSpPr>
        <p:spPr>
          <a:xfrm>
            <a:off x="6628954" y="1274763"/>
            <a:ext cx="0" cy="29617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" idx="2"/>
            <a:endCxn id="2" idx="3"/>
          </p:cNvCxnSpPr>
          <p:nvPr/>
        </p:nvCxnSpPr>
        <p:spPr>
          <a:xfrm flipH="1">
            <a:off x="5581806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2" idx="2"/>
          </p:cNvCxnSpPr>
          <p:nvPr/>
        </p:nvCxnSpPr>
        <p:spPr>
          <a:xfrm flipH="1">
            <a:off x="5148064" y="1267623"/>
            <a:ext cx="1476800" cy="1488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7" name="Straight Connector 9216"/>
          <p:cNvCxnSpPr>
            <a:stCxn id="2" idx="0"/>
            <a:endCxn id="2" idx="1"/>
          </p:cNvCxnSpPr>
          <p:nvPr/>
        </p:nvCxnSpPr>
        <p:spPr>
          <a:xfrm flipH="1">
            <a:off x="5581806" y="1274763"/>
            <a:ext cx="1047148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9" idx="0"/>
            <a:endCxn id="2" idx="7"/>
          </p:cNvCxnSpPr>
          <p:nvPr/>
        </p:nvCxnSpPr>
        <p:spPr>
          <a:xfrm flipV="1">
            <a:off x="6628953" y="1708505"/>
            <a:ext cx="1047148" cy="2521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9" idx="0"/>
            <a:endCxn id="2" idx="6"/>
          </p:cNvCxnSpPr>
          <p:nvPr/>
        </p:nvCxnSpPr>
        <p:spPr>
          <a:xfrm flipV="1">
            <a:off x="6628953" y="2755653"/>
            <a:ext cx="1480890" cy="147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" idx="4"/>
            <a:endCxn id="2" idx="5"/>
          </p:cNvCxnSpPr>
          <p:nvPr/>
        </p:nvCxnSpPr>
        <p:spPr>
          <a:xfrm flipV="1">
            <a:off x="6628954" y="3802800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9" idx="0"/>
            <a:endCxn id="2" idx="3"/>
          </p:cNvCxnSpPr>
          <p:nvPr/>
        </p:nvCxnSpPr>
        <p:spPr>
          <a:xfrm flipH="1" flipV="1">
            <a:off x="5581806" y="3802800"/>
            <a:ext cx="1047147" cy="426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6" name="Straight Connector 9215"/>
          <p:cNvCxnSpPr>
            <a:stCxn id="9" idx="0"/>
            <a:endCxn id="2" idx="2"/>
          </p:cNvCxnSpPr>
          <p:nvPr/>
        </p:nvCxnSpPr>
        <p:spPr>
          <a:xfrm flipH="1" flipV="1">
            <a:off x="5148064" y="2755653"/>
            <a:ext cx="1480889" cy="147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21" name="Straight Connector 9220"/>
          <p:cNvCxnSpPr>
            <a:stCxn id="9" idx="0"/>
            <a:endCxn id="2" idx="1"/>
          </p:cNvCxnSpPr>
          <p:nvPr/>
        </p:nvCxnSpPr>
        <p:spPr>
          <a:xfrm flipH="1" flipV="1">
            <a:off x="5581806" y="1708505"/>
            <a:ext cx="1047147" cy="2521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96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teken-lijn-van-0-naar-2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teken-lijn-van-0-naar-3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teken-lijn-van-0-naar-4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teken-lijn-van-0-naar-5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teken-lijn-van-0-naar-6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teken-lijn-van-0-naar-7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teken-lijn-van-4-naar-2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teken-lijn-van-4-naar-3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teken-lijn-van-4-naar-4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nl-NL" sz="140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" idx="0"/>
            <a:endCxn id="2" idx="4"/>
          </p:cNvCxnSpPr>
          <p:nvPr/>
        </p:nvCxnSpPr>
        <p:spPr>
          <a:xfrm>
            <a:off x="6628954" y="1274763"/>
            <a:ext cx="0" cy="29617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" idx="2"/>
            <a:endCxn id="2" idx="3"/>
          </p:cNvCxnSpPr>
          <p:nvPr/>
        </p:nvCxnSpPr>
        <p:spPr>
          <a:xfrm flipH="1">
            <a:off x="5581806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2" idx="2"/>
          </p:cNvCxnSpPr>
          <p:nvPr/>
        </p:nvCxnSpPr>
        <p:spPr>
          <a:xfrm flipH="1">
            <a:off x="5148064" y="1267623"/>
            <a:ext cx="1476800" cy="1488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7" name="Straight Connector 9216"/>
          <p:cNvCxnSpPr>
            <a:stCxn id="2" idx="0"/>
            <a:endCxn id="2" idx="1"/>
          </p:cNvCxnSpPr>
          <p:nvPr/>
        </p:nvCxnSpPr>
        <p:spPr>
          <a:xfrm flipH="1">
            <a:off x="5581806" y="1274763"/>
            <a:ext cx="1047148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9" idx="0"/>
            <a:endCxn id="2" idx="7"/>
          </p:cNvCxnSpPr>
          <p:nvPr/>
        </p:nvCxnSpPr>
        <p:spPr>
          <a:xfrm flipV="1">
            <a:off x="6628953" y="1708505"/>
            <a:ext cx="1047148" cy="2521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9" idx="0"/>
            <a:endCxn id="2" idx="6"/>
          </p:cNvCxnSpPr>
          <p:nvPr/>
        </p:nvCxnSpPr>
        <p:spPr>
          <a:xfrm flipV="1">
            <a:off x="6628953" y="2755653"/>
            <a:ext cx="1480890" cy="147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" idx="4"/>
            <a:endCxn id="2" idx="5"/>
          </p:cNvCxnSpPr>
          <p:nvPr/>
        </p:nvCxnSpPr>
        <p:spPr>
          <a:xfrm flipV="1">
            <a:off x="6628954" y="3802800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9" idx="0"/>
            <a:endCxn id="2" idx="3"/>
          </p:cNvCxnSpPr>
          <p:nvPr/>
        </p:nvCxnSpPr>
        <p:spPr>
          <a:xfrm flipH="1" flipV="1">
            <a:off x="5581806" y="3802800"/>
            <a:ext cx="1047147" cy="426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6" name="Straight Connector 9215"/>
          <p:cNvCxnSpPr>
            <a:stCxn id="9" idx="0"/>
            <a:endCxn id="2" idx="2"/>
          </p:cNvCxnSpPr>
          <p:nvPr/>
        </p:nvCxnSpPr>
        <p:spPr>
          <a:xfrm flipH="1" flipV="1">
            <a:off x="5148064" y="2755653"/>
            <a:ext cx="1480889" cy="147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21" name="Straight Connector 9220"/>
          <p:cNvCxnSpPr>
            <a:stCxn id="9" idx="0"/>
            <a:endCxn id="2" idx="1"/>
          </p:cNvCxnSpPr>
          <p:nvPr/>
        </p:nvCxnSpPr>
        <p:spPr>
          <a:xfrm flipH="1" flipV="1">
            <a:off x="5581806" y="1708505"/>
            <a:ext cx="1047147" cy="2521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loud Callout 28"/>
          <p:cNvSpPr/>
          <p:nvPr/>
        </p:nvSpPr>
        <p:spPr>
          <a:xfrm>
            <a:off x="1332487" y="2071693"/>
            <a:ext cx="2808312" cy="1611530"/>
          </a:xfrm>
          <a:prstGeom prst="cloudCallout">
            <a:avLst>
              <a:gd name="adj1" fmla="val -48777"/>
              <a:gd name="adj2" fmla="val 7774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Kan dit niet wat makkelijker?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6155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herhaal x van 0 t/m 7: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teken-lijn-van-0-naar-x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56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herhaal x van 0 t/m 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teken-lijn-van-0-naar-x</a:t>
            </a:r>
          </a:p>
        </p:txBody>
      </p:sp>
      <p:sp>
        <p:nvSpPr>
          <p:cNvPr id="17" name="Cloud Callout 16"/>
          <p:cNvSpPr/>
          <p:nvPr/>
        </p:nvSpPr>
        <p:spPr>
          <a:xfrm>
            <a:off x="3195646" y="361842"/>
            <a:ext cx="2808312" cy="1611530"/>
          </a:xfrm>
          <a:prstGeom prst="cloudCallout">
            <a:avLst>
              <a:gd name="adj1" fmla="val -70889"/>
              <a:gd name="adj2" fmla="val 33282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x loopt van 0 </a:t>
            </a:r>
            <a:r>
              <a:rPr lang="nl-NL" dirty="0" smtClean="0"/>
              <a:t>t/m </a:t>
            </a:r>
            <a:r>
              <a:rPr lang="nl-NL" dirty="0" smtClean="0"/>
              <a:t>7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9421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herhaal x van 0 t/m 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teken-lijn-van-0-naar-x</a:t>
            </a:r>
          </a:p>
        </p:txBody>
      </p:sp>
      <p:sp>
        <p:nvSpPr>
          <p:cNvPr id="17" name="Cloud Callout 16"/>
          <p:cNvSpPr/>
          <p:nvPr/>
        </p:nvSpPr>
        <p:spPr>
          <a:xfrm>
            <a:off x="2546325" y="44959"/>
            <a:ext cx="2808312" cy="1611530"/>
          </a:xfrm>
          <a:prstGeom prst="cloudCallout">
            <a:avLst>
              <a:gd name="adj1" fmla="val -69431"/>
              <a:gd name="adj2" fmla="val 5064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x is nu 0</a:t>
            </a:r>
            <a:endParaRPr lang="nl-NL" dirty="0"/>
          </a:p>
        </p:txBody>
      </p:sp>
      <p:sp>
        <p:nvSpPr>
          <p:cNvPr id="18" name="Cloud Callout 17"/>
          <p:cNvSpPr/>
          <p:nvPr/>
        </p:nvSpPr>
        <p:spPr>
          <a:xfrm>
            <a:off x="3004021" y="2634080"/>
            <a:ext cx="2808312" cy="1611530"/>
          </a:xfrm>
          <a:prstGeom prst="cloudCallout">
            <a:avLst>
              <a:gd name="adj1" fmla="val -25451"/>
              <a:gd name="adj2" fmla="val -8062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teken-lijn-0-naar-0, dus er gebeurt niks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1259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herhaal x van 0 t/m 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teken-lijn-van-0-naar-x</a:t>
            </a: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loud Callout 22"/>
          <p:cNvSpPr/>
          <p:nvPr/>
        </p:nvSpPr>
        <p:spPr>
          <a:xfrm>
            <a:off x="3004021" y="2634080"/>
            <a:ext cx="2808312" cy="1611530"/>
          </a:xfrm>
          <a:prstGeom prst="cloudCallout">
            <a:avLst>
              <a:gd name="adj1" fmla="val -37357"/>
              <a:gd name="adj2" fmla="val -7935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teken-lijn-0-naar-1</a:t>
            </a:r>
            <a:endParaRPr lang="nl-NL" dirty="0"/>
          </a:p>
        </p:txBody>
      </p:sp>
      <p:sp>
        <p:nvSpPr>
          <p:cNvPr id="18" name="Cloud Callout 17"/>
          <p:cNvSpPr/>
          <p:nvPr/>
        </p:nvSpPr>
        <p:spPr>
          <a:xfrm>
            <a:off x="2546325" y="44959"/>
            <a:ext cx="2808312" cy="1611530"/>
          </a:xfrm>
          <a:prstGeom prst="cloudCallout">
            <a:avLst>
              <a:gd name="adj1" fmla="val -69431"/>
              <a:gd name="adj2" fmla="val 5064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x is nu 1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53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Quiz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514350" indent="-514350">
              <a:buAutoNum type="arabicPeriod"/>
            </a:pPr>
            <a:r>
              <a:rPr lang="nl-NL" dirty="0" smtClean="0"/>
              <a:t>Bedenk 2 tekst-variabelen bij de foto</a:t>
            </a:r>
          </a:p>
          <a:p>
            <a:pPr marL="514350" indent="-514350">
              <a:buAutoNum type="arabicPeriod"/>
            </a:pPr>
            <a:r>
              <a:rPr lang="nl-NL" dirty="0" smtClean="0"/>
              <a:t>Bedenk 2 getal-variabelen bij de foto</a:t>
            </a:r>
          </a:p>
          <a:p>
            <a:pPr marL="514350" indent="-514350">
              <a:buAutoNum type="arabicPeriod"/>
            </a:pPr>
            <a:r>
              <a:rPr lang="nl-NL" dirty="0" smtClean="0"/>
              <a:t>Wat is een </a:t>
            </a:r>
            <a:r>
              <a:rPr lang="nl-NL" dirty="0" err="1" smtClean="0"/>
              <a:t>boolean</a:t>
            </a:r>
            <a:r>
              <a:rPr lang="nl-NL" dirty="0" smtClean="0"/>
              <a:t>?</a:t>
            </a:r>
            <a:endParaRPr lang="nl-NL" dirty="0"/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03809">
            <a:off x="4743721" y="2308703"/>
            <a:ext cx="3455368" cy="19066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herhaal x van 0 t/m 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teken-lijn-van-0-naar-x</a:t>
            </a: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loud Callout 22"/>
          <p:cNvSpPr/>
          <p:nvPr/>
        </p:nvSpPr>
        <p:spPr>
          <a:xfrm>
            <a:off x="3004021" y="2634080"/>
            <a:ext cx="2808312" cy="1611530"/>
          </a:xfrm>
          <a:prstGeom prst="cloudCallout">
            <a:avLst>
              <a:gd name="adj1" fmla="val -37357"/>
              <a:gd name="adj2" fmla="val -7935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teken-lijn-0-naar-2</a:t>
            </a:r>
            <a:endParaRPr lang="nl-NL" dirty="0"/>
          </a:p>
        </p:txBody>
      </p:sp>
      <p:sp>
        <p:nvSpPr>
          <p:cNvPr id="19" name="Cloud Callout 18"/>
          <p:cNvSpPr/>
          <p:nvPr/>
        </p:nvSpPr>
        <p:spPr>
          <a:xfrm>
            <a:off x="2546325" y="44959"/>
            <a:ext cx="2808312" cy="1611530"/>
          </a:xfrm>
          <a:prstGeom prst="cloudCallout">
            <a:avLst>
              <a:gd name="adj1" fmla="val -69431"/>
              <a:gd name="adj2" fmla="val 5064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x is nu </a:t>
            </a:r>
            <a:r>
              <a:rPr lang="nl-NL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41398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herhaal x van 0 t/m 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teken-lijn-van-0-naar-x</a:t>
            </a: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loud Callout 22"/>
          <p:cNvSpPr/>
          <p:nvPr/>
        </p:nvSpPr>
        <p:spPr>
          <a:xfrm>
            <a:off x="3004021" y="2634080"/>
            <a:ext cx="2808312" cy="1611530"/>
          </a:xfrm>
          <a:prstGeom prst="cloudCallout">
            <a:avLst>
              <a:gd name="adj1" fmla="val -37357"/>
              <a:gd name="adj2" fmla="val -7935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teken-lijn-0-naar-3</a:t>
            </a:r>
            <a:endParaRPr lang="nl-NL" dirty="0"/>
          </a:p>
        </p:txBody>
      </p:sp>
      <p:sp>
        <p:nvSpPr>
          <p:cNvPr id="21" name="Cloud Callout 20"/>
          <p:cNvSpPr/>
          <p:nvPr/>
        </p:nvSpPr>
        <p:spPr>
          <a:xfrm>
            <a:off x="2546325" y="44959"/>
            <a:ext cx="2808312" cy="1611530"/>
          </a:xfrm>
          <a:prstGeom prst="cloudCallout">
            <a:avLst>
              <a:gd name="adj1" fmla="val -69431"/>
              <a:gd name="adj2" fmla="val 5064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x is nu </a:t>
            </a:r>
            <a:r>
              <a:rPr lang="nl-NL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53609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herhaal x van 0 t/m 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teken-lijn-van-0-naar-x</a:t>
            </a: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" idx="0"/>
            <a:endCxn id="2" idx="4"/>
          </p:cNvCxnSpPr>
          <p:nvPr/>
        </p:nvCxnSpPr>
        <p:spPr>
          <a:xfrm>
            <a:off x="6628954" y="1274763"/>
            <a:ext cx="0" cy="29617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" idx="2"/>
            <a:endCxn id="2" idx="3"/>
          </p:cNvCxnSpPr>
          <p:nvPr/>
        </p:nvCxnSpPr>
        <p:spPr>
          <a:xfrm flipH="1">
            <a:off x="5581806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2" idx="2"/>
          </p:cNvCxnSpPr>
          <p:nvPr/>
        </p:nvCxnSpPr>
        <p:spPr>
          <a:xfrm flipH="1">
            <a:off x="5148064" y="1267623"/>
            <a:ext cx="1476800" cy="1488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7" name="Straight Connector 9216"/>
          <p:cNvCxnSpPr>
            <a:stCxn id="2" idx="0"/>
            <a:endCxn id="2" idx="1"/>
          </p:cNvCxnSpPr>
          <p:nvPr/>
        </p:nvCxnSpPr>
        <p:spPr>
          <a:xfrm flipH="1">
            <a:off x="5581806" y="1274763"/>
            <a:ext cx="1047148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446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herhaal x van 0 t/m 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teken-lijn-van-0-naar-x</a:t>
            </a:r>
          </a:p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teken-lijn-van-4-naar-x</a:t>
            </a:r>
            <a:endParaRPr lang="nl-NL" sz="1400" baseline="0" dirty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" idx="0"/>
            <a:endCxn id="2" idx="4"/>
          </p:cNvCxnSpPr>
          <p:nvPr/>
        </p:nvCxnSpPr>
        <p:spPr>
          <a:xfrm>
            <a:off x="6628954" y="1274763"/>
            <a:ext cx="0" cy="29617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3" idx="2"/>
            <a:endCxn id="2" idx="3"/>
          </p:cNvCxnSpPr>
          <p:nvPr/>
        </p:nvCxnSpPr>
        <p:spPr>
          <a:xfrm flipH="1">
            <a:off x="5581806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2" idx="2"/>
          </p:cNvCxnSpPr>
          <p:nvPr/>
        </p:nvCxnSpPr>
        <p:spPr>
          <a:xfrm flipH="1">
            <a:off x="5148064" y="1267623"/>
            <a:ext cx="1476800" cy="14880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7" name="Straight Connector 9216"/>
          <p:cNvCxnSpPr>
            <a:stCxn id="2" idx="0"/>
            <a:endCxn id="2" idx="1"/>
          </p:cNvCxnSpPr>
          <p:nvPr/>
        </p:nvCxnSpPr>
        <p:spPr>
          <a:xfrm flipH="1">
            <a:off x="5581806" y="1274763"/>
            <a:ext cx="1047148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9" idx="0"/>
            <a:endCxn id="2" idx="7"/>
          </p:cNvCxnSpPr>
          <p:nvPr/>
        </p:nvCxnSpPr>
        <p:spPr>
          <a:xfrm flipV="1">
            <a:off x="6628953" y="1708505"/>
            <a:ext cx="1047148" cy="2521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9" idx="0"/>
            <a:endCxn id="2" idx="6"/>
          </p:cNvCxnSpPr>
          <p:nvPr/>
        </p:nvCxnSpPr>
        <p:spPr>
          <a:xfrm flipV="1">
            <a:off x="6628953" y="2755653"/>
            <a:ext cx="1480890" cy="147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2" idx="4"/>
            <a:endCxn id="2" idx="5"/>
          </p:cNvCxnSpPr>
          <p:nvPr/>
        </p:nvCxnSpPr>
        <p:spPr>
          <a:xfrm flipV="1">
            <a:off x="6628954" y="3802800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9" idx="0"/>
            <a:endCxn id="2" idx="3"/>
          </p:cNvCxnSpPr>
          <p:nvPr/>
        </p:nvCxnSpPr>
        <p:spPr>
          <a:xfrm flipH="1" flipV="1">
            <a:off x="5581806" y="3802800"/>
            <a:ext cx="1047147" cy="4269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16" name="Straight Connector 9215"/>
          <p:cNvCxnSpPr>
            <a:stCxn id="9" idx="0"/>
            <a:endCxn id="2" idx="2"/>
          </p:cNvCxnSpPr>
          <p:nvPr/>
        </p:nvCxnSpPr>
        <p:spPr>
          <a:xfrm flipH="1" flipV="1">
            <a:off x="5148064" y="2755653"/>
            <a:ext cx="1480889" cy="147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21" name="Straight Connector 9220"/>
          <p:cNvCxnSpPr>
            <a:stCxn id="9" idx="0"/>
            <a:endCxn id="2" idx="1"/>
          </p:cNvCxnSpPr>
          <p:nvPr/>
        </p:nvCxnSpPr>
        <p:spPr>
          <a:xfrm flipH="1" flipV="1">
            <a:off x="5581806" y="1708505"/>
            <a:ext cx="1047147" cy="25212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3935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3248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28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99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9592" y="1707654"/>
            <a:ext cx="6915385" cy="28967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</p:pic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dirty="0">
                <a:solidFill>
                  <a:schemeClr val="tx2"/>
                </a:solidFill>
              </a:rPr>
              <a:t>https://studio.code.org/s/frozen/stage/1/puzzle/1</a:t>
            </a:r>
          </a:p>
        </p:txBody>
      </p:sp>
    </p:spTree>
    <p:extLst>
      <p:ext uri="{BB962C8B-B14F-4D97-AF65-F5344CB8AC3E}">
        <p14:creationId xmlns:p14="http://schemas.microsoft.com/office/powerpoint/2010/main" val="2497686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Wat is sorteren?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Wanneer sorteert een computer?</a:t>
            </a:r>
          </a:p>
          <a:p>
            <a:pPr>
              <a:buFont typeface="Arial" panose="020B0604020202020204" pitchFamily="34" charset="0"/>
              <a:buChar char="•"/>
            </a:pPr>
            <a:endParaRPr lang="nl-NL" dirty="0" smtClean="0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Sorteren</a:t>
            </a:r>
          </a:p>
        </p:txBody>
      </p:sp>
    </p:spTree>
    <p:extLst>
      <p:ext uri="{BB962C8B-B14F-4D97-AF65-F5344CB8AC3E}">
        <p14:creationId xmlns:p14="http://schemas.microsoft.com/office/powerpoint/2010/main" val="5290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Sorteren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demonstratie</a:t>
            </a:r>
            <a:endParaRPr lang="nl-NL" sz="40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75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Kijk naar links en onthoud wie na jou de beurt krijgt</a:t>
            </a:r>
          </a:p>
          <a:p>
            <a:pPr>
              <a:buFont typeface="Arial" panose="020B0604020202020204" pitchFamily="34" charset="0"/>
              <a:buChar char="•"/>
            </a:pPr>
            <a:endParaRPr lang="nl-NL" dirty="0" smtClean="0"/>
          </a:p>
          <a:p>
            <a:pPr marL="0" indent="0">
              <a:buNone/>
            </a:pPr>
            <a:r>
              <a:rPr lang="nl-NL" dirty="0"/>
              <a:t>Programma: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>
                <a:latin typeface="Courier New"/>
                <a:cs typeface="Courier New"/>
              </a:rPr>
              <a:t>Herhaal: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>
                <a:latin typeface="Courier New"/>
                <a:cs typeface="Courier New"/>
              </a:rPr>
              <a:t>Kijk naar rechts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dirty="0">
                <a:latin typeface="Courier New"/>
                <a:cs typeface="Courier New"/>
              </a:rPr>
              <a:t>Zit daar iemand met een hoger getal?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>
                <a:latin typeface="Courier New"/>
                <a:cs typeface="Courier New"/>
              </a:rPr>
              <a:t>JA: wissel van stoel en kijk opnieuw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l-NL" dirty="0">
                <a:latin typeface="Courier New"/>
                <a:cs typeface="Courier New"/>
              </a:rPr>
              <a:t>NEE: je beurt is voorbij</a:t>
            </a:r>
          </a:p>
          <a:p>
            <a:pPr marL="0" indent="0">
              <a:buNone/>
            </a:pPr>
            <a:endParaRPr lang="nl-NL" dirty="0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Sorteren</a:t>
            </a:r>
          </a:p>
        </p:txBody>
      </p:sp>
    </p:spTree>
    <p:extLst>
      <p:ext uri="{BB962C8B-B14F-4D97-AF65-F5344CB8AC3E}">
        <p14:creationId xmlns:p14="http://schemas.microsoft.com/office/powerpoint/2010/main" val="116213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vandaag leren?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dirty="0" smtClean="0"/>
              <a:t>Hoe kun je herhaling gebruiken bij het programmeren?</a:t>
            </a:r>
            <a:endParaRPr lang="nl-NL" dirty="0"/>
          </a:p>
          <a:p>
            <a:r>
              <a:rPr lang="nl-NL" dirty="0" smtClean="0"/>
              <a:t>Hoe kan je veel doen met weinig code?</a:t>
            </a:r>
            <a:endParaRPr lang="nl-NL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7763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Met herhaling kun je veel doen met weinig regels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smtClean="0"/>
              <a:t>Computers worden niet moe</a:t>
            </a:r>
            <a:endParaRPr lang="nl-NL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nl-NL" dirty="0" smtClean="0"/>
              <a:t>Computers zijn heel goed in herhalingen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Samenvatting</a:t>
            </a:r>
          </a:p>
        </p:txBody>
      </p:sp>
    </p:spTree>
    <p:extLst>
      <p:ext uri="{BB962C8B-B14F-4D97-AF65-F5344CB8AC3E}">
        <p14:creationId xmlns:p14="http://schemas.microsoft.com/office/powerpoint/2010/main" val="57107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4397782"/>
              </p:ext>
            </p:extLst>
          </p:nvPr>
        </p:nvGraphicFramePr>
        <p:xfrm>
          <a:off x="746131" y="1544638"/>
          <a:ext cx="77143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85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22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23"/>
                    </a:ext>
                  </a:extLst>
                </a:gridCol>
                <a:gridCol w="308572">
                  <a:extLst>
                    <a:ext uri="{9D8B030D-6E8A-4147-A177-3AD203B41FA5}">
                      <a16:colId xmlns:a16="http://schemas.microsoft.com/office/drawing/2014/main" val="2002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 marL="137996" marR="13799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Raad mijn getal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1632" y="2240778"/>
            <a:ext cx="288032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nl-NL" dirty="0" smtClean="0"/>
              <a:t>0</a:t>
            </a:r>
            <a:endParaRPr lang="nl-NL" dirty="0"/>
          </a:p>
        </p:txBody>
      </p:sp>
      <p:sp>
        <p:nvSpPr>
          <p:cNvPr id="11" name="TextBox 10"/>
          <p:cNvSpPr txBox="1"/>
          <p:nvPr/>
        </p:nvSpPr>
        <p:spPr>
          <a:xfrm>
            <a:off x="8172400" y="2240778"/>
            <a:ext cx="51702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nl-NL" dirty="0" smtClean="0"/>
              <a:t>50</a:t>
            </a:r>
            <a:endParaRPr lang="nl-NL" dirty="0"/>
          </a:p>
        </p:txBody>
      </p:sp>
      <p:sp>
        <p:nvSpPr>
          <p:cNvPr id="8" name="TextBox 7"/>
          <p:cNvSpPr txBox="1"/>
          <p:nvPr/>
        </p:nvSpPr>
        <p:spPr>
          <a:xfrm>
            <a:off x="2627784" y="3024911"/>
            <a:ext cx="460851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nl-NL" dirty="0" smtClean="0"/>
              <a:t>“Is het getal groter dan …?”</a:t>
            </a:r>
          </a:p>
          <a:p>
            <a:endParaRPr lang="nl-NL" dirty="0" smtClean="0"/>
          </a:p>
          <a:p>
            <a:r>
              <a:rPr lang="nl-NL" dirty="0" smtClean="0"/>
              <a:t>“Is het getal …?”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24751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nl-NL" sz="140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69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 smtClean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  <a:endParaRPr lang="nl-NL" sz="140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303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Teken-lijn-van-0-naar-2</a:t>
            </a:r>
            <a:endParaRPr lang="nl-NL" sz="140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519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teken-lijn-van-0-naar-2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teken-lijn-van-0-naar-3</a:t>
            </a:r>
            <a:endParaRPr lang="nl-NL" sz="140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027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Herhaling</a:t>
            </a:r>
            <a:endParaRPr lang="nl-NL" dirty="0"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grpSp>
        <p:nvGrpSpPr>
          <p:cNvPr id="4" name="Group 3"/>
          <p:cNvGrpSpPr/>
          <p:nvPr/>
        </p:nvGrpSpPr>
        <p:grpSpPr>
          <a:xfrm>
            <a:off x="4788024" y="977246"/>
            <a:ext cx="3677769" cy="3550047"/>
            <a:chOff x="4788024" y="977246"/>
            <a:chExt cx="3677769" cy="3550047"/>
          </a:xfrm>
        </p:grpSpPr>
        <p:sp>
          <p:nvSpPr>
            <p:cNvPr id="2" name="Oval 1"/>
            <p:cNvSpPr/>
            <p:nvPr/>
          </p:nvSpPr>
          <p:spPr>
            <a:xfrm>
              <a:off x="5148064" y="1274763"/>
              <a:ext cx="2961779" cy="296177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6448933" y="97724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0</a:t>
              </a:r>
              <a:endParaRPr lang="nl-NL" sz="2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48933" y="42297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4</a:t>
              </a:r>
              <a:endParaRPr lang="nl-NL" sz="20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788024" y="2603511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6</a:t>
              </a:r>
              <a:endParaRPr lang="nl-NL" sz="20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105753" y="2603510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2</a:t>
              </a:r>
              <a:endParaRPr lang="nl-NL" sz="20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668344" y="1489076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1</a:t>
              </a:r>
              <a:endParaRPr lang="nl-NL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48064" y="1489075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7</a:t>
              </a:r>
              <a:endParaRPr lang="nl-NL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68344" y="3723878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 smtClean="0"/>
                <a:t>3</a:t>
              </a:r>
              <a:endParaRPr lang="nl-NL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148064" y="3751232"/>
              <a:ext cx="360040" cy="29751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nl-NL" sz="2000" dirty="0"/>
                <a:t>5</a:t>
              </a: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753214" y="1509306"/>
            <a:ext cx="3744416" cy="2736304"/>
          </a:xfrm>
          <a:prstGeom prst="roundRect">
            <a:avLst/>
          </a:prstGeom>
          <a:solidFill>
            <a:schemeClr val="accent1">
              <a:tint val="100000"/>
              <a:shade val="100000"/>
              <a:satMod val="13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teken-lijn-van-0-naar-1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teken-lijn-van-0-naar-2</a:t>
            </a:r>
            <a:endParaRPr lang="nl-NL" sz="1400" baseline="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teken-lijn-van-0-naar-3</a:t>
            </a:r>
          </a:p>
          <a:p>
            <a:r>
              <a:rPr lang="nl-NL" sz="1400" baseline="0" dirty="0">
                <a:solidFill>
                  <a:srgbClr val="00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teken-lijn-van-0-naar-4</a:t>
            </a:r>
            <a:endParaRPr lang="nl-NL" sz="1400" dirty="0" smtClean="0">
              <a:solidFill>
                <a:srgbClr val="00FF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Straight Connector 5"/>
          <p:cNvCxnSpPr>
            <a:stCxn id="2" idx="0"/>
            <a:endCxn id="2" idx="7"/>
          </p:cNvCxnSpPr>
          <p:nvPr/>
        </p:nvCxnSpPr>
        <p:spPr>
          <a:xfrm>
            <a:off x="6628954" y="1274763"/>
            <a:ext cx="1047147" cy="4337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0"/>
            <a:endCxn id="11" idx="1"/>
          </p:cNvCxnSpPr>
          <p:nvPr/>
        </p:nvCxnSpPr>
        <p:spPr>
          <a:xfrm>
            <a:off x="6628954" y="1274763"/>
            <a:ext cx="1476799" cy="1477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2" idx="0"/>
            <a:endCxn id="2" idx="5"/>
          </p:cNvCxnSpPr>
          <p:nvPr/>
        </p:nvCxnSpPr>
        <p:spPr>
          <a:xfrm>
            <a:off x="6628954" y="1274763"/>
            <a:ext cx="1047147" cy="252803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>
            <a:stCxn id="2" idx="0"/>
            <a:endCxn id="2" idx="4"/>
          </p:cNvCxnSpPr>
          <p:nvPr/>
        </p:nvCxnSpPr>
        <p:spPr>
          <a:xfrm>
            <a:off x="6628954" y="1274763"/>
            <a:ext cx="0" cy="29617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351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6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LongProperties xmlns="http://schemas.microsoft.com/office/2006/metadata/longProperties"/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customXml/itemProps2.xml><?xml version="1.0" encoding="utf-8"?>
<ds:datastoreItem xmlns:ds="http://schemas.openxmlformats.org/officeDocument/2006/customXml" ds:itemID="{C09512A8-3020-403B-AC12-270B0FB61DFC}">
  <ds:schemaRefs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4A52590-8687-45BB-92A2-CACF2F13F5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5083</TotalTime>
  <Words>512</Words>
  <Application>Microsoft Office PowerPoint</Application>
  <PresentationFormat>On-screen Show (16:9)</PresentationFormat>
  <Paragraphs>318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30</vt:i4>
      </vt:variant>
    </vt:vector>
  </HeadingPairs>
  <TitlesOfParts>
    <vt:vector size="41" baseType="lpstr">
      <vt:lpstr>ＭＳ Ｐゴシック</vt:lpstr>
      <vt:lpstr>Arial</vt:lpstr>
      <vt:lpstr>Calibri</vt:lpstr>
      <vt:lpstr>Chaparral Pro Light</vt:lpstr>
      <vt:lpstr>Courier New</vt:lpstr>
      <vt:lpstr>5_Aangepast ontwerp</vt:lpstr>
      <vt:lpstr>6_Aangepast ontwerp</vt:lpstr>
      <vt:lpstr>2_Aangepast ontwerp</vt:lpstr>
      <vt:lpstr>1_Aangepast ontwerp</vt:lpstr>
      <vt:lpstr>4_Aangepast ontwerp</vt:lpstr>
      <vt:lpstr>3_Aangepast ontwerp</vt:lpstr>
      <vt:lpstr>Kennismaking met programmeren</vt:lpstr>
      <vt:lpstr>Quiz</vt:lpstr>
      <vt:lpstr>Wat gaan we vandaag leren?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  <vt:lpstr>Herhaling</vt:lpstr>
    </vt:vector>
  </TitlesOfParts>
  <Company>RCLM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h.h.faber@pl.hanze.nl</dc:creator>
  <cp:lastModifiedBy>Faber HH, Hylke</cp:lastModifiedBy>
  <cp:revision>391</cp:revision>
  <cp:lastPrinted>2014-06-01T10:22:31Z</cp:lastPrinted>
  <dcterms:created xsi:type="dcterms:W3CDTF">2008-01-28T12:56:33Z</dcterms:created>
  <dcterms:modified xsi:type="dcterms:W3CDTF">2017-03-10T11:56:23Z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